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1"/>
  </p:notesMasterIdLst>
  <p:handoutMasterIdLst>
    <p:handoutMasterId r:id="rId12"/>
  </p:handoutMasterIdLst>
  <p:sldIdLst>
    <p:sldId id="824" r:id="rId2"/>
    <p:sldId id="842" r:id="rId3"/>
    <p:sldId id="843" r:id="rId4"/>
    <p:sldId id="848" r:id="rId5"/>
    <p:sldId id="847" r:id="rId6"/>
    <p:sldId id="850" r:id="rId7"/>
    <p:sldId id="845" r:id="rId8"/>
    <p:sldId id="849" r:id="rId9"/>
    <p:sldId id="851" r:id="rId10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999"/>
    <a:srgbClr val="FF3300"/>
    <a:srgbClr val="002060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 varScale="1">
        <p:scale>
          <a:sx n="122" d="100"/>
          <a:sy n="122" d="100"/>
        </p:scale>
        <p:origin x="270" y="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19.11.2020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727639E498A60D5FF9A3B911FC10326BB8302798F1297D0E53E768DB48E96CC69D5FD2E1A80FD523799CC472D52311A7750254AAE67195B1aAc7J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0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2139702"/>
            <a:ext cx="7920880" cy="1169515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r>
              <a:rPr lang="ru-RU" sz="35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Новый порядок приема в общеобразовательную организацию </a:t>
            </a:r>
            <a:endParaRPr lang="ru-RU" sz="35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1756"/>
            <a:ext cx="1076325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4658" t="17212" r="34250" b="6601"/>
          <a:stretch/>
        </p:blipFill>
        <p:spPr>
          <a:xfrm>
            <a:off x="155575" y="-15038"/>
            <a:ext cx="3672408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23098" y="1093738"/>
            <a:ext cx="40405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43461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Акт ОМС о закреплении территории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07819"/>
              </p:ext>
            </p:extLst>
          </p:nvPr>
        </p:nvGraphicFramePr>
        <p:xfrm>
          <a:off x="460375" y="761797"/>
          <a:ext cx="3353817" cy="36881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38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688187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Должен был издаваться </a:t>
                      </a:r>
                    </a:p>
                    <a:p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1 февраля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07765" y="756665"/>
            <a:ext cx="3432587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издаваться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ОМС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0375" y="784860"/>
            <a:ext cx="3353817" cy="36651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80170" y="761797"/>
            <a:ext cx="3334022" cy="36881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47800" y="122222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Информация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на </a:t>
            </a:r>
            <a:r>
              <a:rPr lang="ru-RU" sz="1600" b="1" dirty="0">
                <a:solidFill>
                  <a:srgbClr val="FF0000"/>
                </a:solidFill>
              </a:rPr>
              <a:t>стенде и </a:t>
            </a:r>
            <a:endParaRPr lang="ru-RU" sz="1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официальном </a:t>
            </a:r>
            <a:r>
              <a:rPr lang="ru-RU" sz="1600" b="1" dirty="0">
                <a:solidFill>
                  <a:srgbClr val="FF0000"/>
                </a:solidFill>
              </a:rPr>
              <a:t>сайте в сети Интернет</a:t>
            </a:r>
            <a:r>
              <a:rPr lang="ru-RU" sz="1600" b="1" dirty="0" smtClean="0">
                <a:solidFill>
                  <a:srgbClr val="FF0000"/>
                </a:solidFill>
              </a:rPr>
              <a:t> 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738886"/>
            <a:ext cx="7488832" cy="25545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 мест в первых классах не позднее 10 календарных дней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издания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распорядительного акта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закреплении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за конкретными территориями муниципального района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округа)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если акт ОМС издан 15.03.2021, то информация должна быть размещена до 25.03.2021)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  <a:hlinkClick r:id="rId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0381" y="3554569"/>
            <a:ext cx="7561398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свободных мест в первых классах для приема детей, не проживающих на закрепленной территории, не позднее 5 июля текущего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4677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84971"/>
            <a:ext cx="619268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Места </a:t>
            </a:r>
            <a:r>
              <a:rPr lang="ru-RU" b="1" dirty="0"/>
              <a:t>в </a:t>
            </a:r>
            <a:r>
              <a:rPr lang="ru-RU" b="1" dirty="0" smtClean="0"/>
              <a:t>образовательные организации предоставляются: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23926" y="836890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 </a:t>
            </a:r>
            <a:r>
              <a:rPr lang="ru-RU" b="1" dirty="0" smtClean="0">
                <a:solidFill>
                  <a:srgbClr val="FF0000"/>
                </a:solidFill>
              </a:rPr>
              <a:t>внеочередном порядке </a:t>
            </a:r>
            <a:r>
              <a:rPr lang="ru-RU" dirty="0" smtClean="0"/>
              <a:t>в образовательные организации, </a:t>
            </a:r>
            <a:r>
              <a:rPr lang="ru-RU" b="1" u="sng" dirty="0" smtClean="0"/>
              <a:t>имеющие интернат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6154056" y="884935"/>
            <a:ext cx="296997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В </a:t>
            </a:r>
            <a:r>
              <a:rPr lang="ru-RU" b="1" dirty="0">
                <a:solidFill>
                  <a:srgbClr val="FF0000"/>
                </a:solidFill>
              </a:rPr>
              <a:t>первоочередном порядке </a:t>
            </a:r>
            <a:r>
              <a:rPr lang="ru-RU" dirty="0" smtClean="0"/>
              <a:t>в государственные </a:t>
            </a:r>
            <a:r>
              <a:rPr lang="ru-RU" dirty="0"/>
              <a:t>и </a:t>
            </a:r>
            <a:r>
              <a:rPr lang="ru-RU" dirty="0" smtClean="0"/>
              <a:t>муниципальные образовательные организации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383868" y="875256"/>
            <a:ext cx="2232248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Преимущественное право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8733" y="2678754"/>
            <a:ext cx="2794346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</a:t>
            </a:r>
            <a:r>
              <a:rPr lang="ru-RU" dirty="0" smtClean="0"/>
              <a:t>работников </a:t>
            </a:r>
            <a:r>
              <a:rPr lang="ru-RU" dirty="0"/>
              <a:t>прокуратуры</a:t>
            </a:r>
          </a:p>
          <a:p>
            <a:r>
              <a:rPr lang="ru-RU" dirty="0"/>
              <a:t>- детям судей</a:t>
            </a:r>
          </a:p>
          <a:p>
            <a:r>
              <a:rPr lang="ru-RU" dirty="0"/>
              <a:t>- детям сотрудников следственного комитета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9647" y="2104913"/>
            <a:ext cx="2794346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Детям, проживающим </a:t>
            </a:r>
            <a:r>
              <a:rPr lang="ru-RU" dirty="0"/>
              <a:t>в одной семье и </a:t>
            </a:r>
            <a:r>
              <a:rPr lang="ru-RU" dirty="0" smtClean="0"/>
              <a:t>имеющим </a:t>
            </a:r>
            <a:r>
              <a:rPr lang="ru-RU" dirty="0"/>
              <a:t>общее место жительства в те образовательные организации, в которых обучаются их братья и (или) сестры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4056" y="2885124"/>
            <a:ext cx="2969975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/>
              <a:t>- детям военнослужащих</a:t>
            </a:r>
          </a:p>
          <a:p>
            <a:r>
              <a:rPr lang="ru-RU" dirty="0"/>
              <a:t>- детям сотрудников полиции</a:t>
            </a:r>
          </a:p>
        </p:txBody>
      </p:sp>
    </p:spTree>
    <p:extLst>
      <p:ext uri="{BB962C8B-B14F-4D97-AF65-F5344CB8AC3E}">
        <p14:creationId xmlns:p14="http://schemas.microsoft.com/office/powerpoint/2010/main" val="35411912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98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22716" y="6854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Сроки приема заявлений на обучение в первый класс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875997"/>
              </p:ext>
            </p:extLst>
          </p:nvPr>
        </p:nvGraphicFramePr>
        <p:xfrm>
          <a:off x="46348" y="685616"/>
          <a:ext cx="3869705" cy="414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97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142983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от 22.01.2014 № 32</a:t>
                      </a:r>
                    </a:p>
                    <a:p>
                      <a:r>
                        <a:rPr lang="ru-RU" sz="9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Утратил силу 21.09.2020</a:t>
                      </a:r>
                    </a:p>
                    <a:p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Проживающие на закрепленной территории 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февраля по 30 июня</a:t>
                      </a:r>
                    </a:p>
                    <a:p>
                      <a:r>
                        <a:rPr lang="ru-RU" sz="1500" b="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Приказ о приеме в течение 7 рабочих дней после приема документов.</a:t>
                      </a:r>
                    </a:p>
                    <a:p>
                      <a:endParaRPr lang="ru-RU" sz="15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проживающие на закрепленной территории</a:t>
                      </a:r>
                    </a:p>
                    <a:p>
                      <a:endParaRPr lang="ru-RU" sz="1000" b="1" u="sng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5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1 июля до момента заполнения свободных мест, но не позднее 5 сентября</a:t>
                      </a:r>
                    </a:p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126784" y="695004"/>
            <a:ext cx="4824536" cy="41242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от 02.09.2020 №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458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 в силу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22.09.2020</a:t>
            </a:r>
            <a:endParaRPr lang="ru-RU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</a:t>
            </a:r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право на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внеочередной, первоочередной и преимущественный прием)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по 30 июня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приеме в течение 3 рабочих дней после завершения приема заявлений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(Например: 30.06.2021 (среда) – завершен прием заявлений, приказ о приеме должен быть издан 1-3 июля 2021)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проживающие </a:t>
            </a:r>
            <a:r>
              <a:rPr lang="ru-RU" sz="1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</a:t>
            </a:r>
            <a:r>
              <a:rPr lang="ru-RU" sz="15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территории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6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июля до момента заполнения свободных мест, но не позднее 5 сентября</a:t>
            </a:r>
          </a:p>
          <a:p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в течение 5 рабочих дней после приема </a:t>
            </a:r>
            <a:r>
              <a:rPr lang="ru-RU" sz="15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</a:t>
            </a:r>
            <a:endParaRPr lang="ru-RU" sz="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2299" y="727630"/>
            <a:ext cx="3853754" cy="406185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62299" y="705923"/>
            <a:ext cx="3792264" cy="40835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8529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03648" y="196197"/>
            <a:ext cx="5832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Возраст начала обучения в начальной школе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0322" y="1035895"/>
            <a:ext cx="8335621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6 лет 6 месяцев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(при отсутствии противопоказаний по состоянию здоровья, но не позже </a:t>
            </a: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лет</a:t>
            </a:r>
            <a:endParaRPr lang="ru-RU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0375" y="2518721"/>
            <a:ext cx="8335621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в более раннем или позднем возрасте требуется: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исьменное заявление родителей (законных представителей)</a:t>
            </a:r>
          </a:p>
          <a:p>
            <a:pPr marL="342900" indent="-342900">
              <a:buFontTx/>
              <a:buChar char="-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азрешение учредителя школы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659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068" y="130952"/>
            <a:ext cx="7765945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 на обучение и документы для приема на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подаются: </a:t>
            </a:r>
          </a:p>
          <a:p>
            <a:pPr algn="just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заказным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письмом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уведомлением о вручении;</a:t>
            </a:r>
          </a:p>
          <a:p>
            <a:pPr algn="just">
              <a:spcAft>
                <a:spcPts val="18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фотографирования)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иным способом с использованием сети Интернет;</a:t>
            </a:r>
          </a:p>
          <a:p>
            <a:pPr algn="just">
              <a:spcAft>
                <a:spcPts val="1200"/>
              </a:spcAft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использованием функционала (сервисов)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</p:spTree>
    <p:extLst>
      <p:ext uri="{BB962C8B-B14F-4D97-AF65-F5344CB8AC3E}">
        <p14:creationId xmlns:p14="http://schemas.microsoft.com/office/powerpoint/2010/main" val="365670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/>
          <p:cNvPicPr/>
          <p:nvPr/>
        </p:nvPicPr>
        <p:blipFill rotWithShape="1">
          <a:blip r:embed="rId3"/>
          <a:srcRect l="26778" t="29362" r="43077" b="36146"/>
          <a:stretch/>
        </p:blipFill>
        <p:spPr bwMode="auto">
          <a:xfrm>
            <a:off x="7865305" y="0"/>
            <a:ext cx="1247775" cy="7309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9003" y="461"/>
            <a:ext cx="27748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2912" t="23400" r="27951" b="16401"/>
          <a:stretch/>
        </p:blipFill>
        <p:spPr>
          <a:xfrm>
            <a:off x="4427984" y="555526"/>
            <a:ext cx="3244202" cy="3770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42126" t="16401" r="27162" b="8001"/>
          <a:stretch/>
        </p:blipFill>
        <p:spPr>
          <a:xfrm>
            <a:off x="683568" y="411510"/>
            <a:ext cx="3240360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15180</TotalTime>
  <Words>579</Words>
  <Application>Microsoft Office PowerPoint</Application>
  <PresentationFormat>Экран (16:9)</PresentationFormat>
  <Paragraphs>86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Admin</cp:lastModifiedBy>
  <cp:revision>1369</cp:revision>
  <cp:lastPrinted>2019-01-23T13:01:31Z</cp:lastPrinted>
  <dcterms:created xsi:type="dcterms:W3CDTF">2014-03-04T07:12:45Z</dcterms:created>
  <dcterms:modified xsi:type="dcterms:W3CDTF">2020-11-19T12:09:59Z</dcterms:modified>
</cp:coreProperties>
</file>